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0B13-43CF-4C3B-97E8-E7762FF369A9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67F50-5E3C-466A-9BF5-ACEB4BB20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67F50-5E3C-466A-9BF5-ACEB4BB201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18F3-23A8-4A12-99F3-E9574A9BCF1C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170C-0B16-461C-BCF9-7A98B0A85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PRIPREMA ZA ŠKOLU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239000" cy="2057400"/>
          </a:xfrm>
        </p:spPr>
        <p:txBody>
          <a:bodyPr>
            <a:normAutofit/>
          </a:bodyPr>
          <a:lstStyle/>
          <a:p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hr-H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ška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Perić </a:t>
            </a:r>
            <a:r>
              <a:rPr lang="hr-H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Krpeljević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mag.logoped</a:t>
            </a:r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OŠ PETAR ZORANIĆ, </a:t>
            </a:r>
            <a:r>
              <a:rPr lang="hr-HR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Stankovci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733800"/>
            <a:ext cx="1905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SLOGOVI (2/2)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images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3787" y="2209800"/>
            <a:ext cx="1876425" cy="2438400"/>
          </a:xfrm>
          <a:prstGeom prst="rect">
            <a:avLst/>
          </a:prstGeom>
        </p:spPr>
      </p:pic>
      <p:pic>
        <p:nvPicPr>
          <p:cNvPr id="9" name="Slika 8" descr="images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267200"/>
            <a:ext cx="2466975" cy="1847850"/>
          </a:xfrm>
          <a:prstGeom prst="rect">
            <a:avLst/>
          </a:prstGeom>
        </p:spPr>
      </p:pic>
      <p:pic>
        <p:nvPicPr>
          <p:cNvPr id="10" name="Slika 9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3581400"/>
            <a:ext cx="20097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PRONALAŽENJE POČETNOG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I ZAVRŠNOG GLASA U RIJEČI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/>
              <a:t>Započeti</a:t>
            </a:r>
            <a:r>
              <a:rPr lang="en-US" dirty="0"/>
              <a:t> s </a:t>
            </a:r>
            <a:r>
              <a:rPr lang="en-US" dirty="0" err="1"/>
              <a:t>kraćim</a:t>
            </a:r>
            <a:r>
              <a:rPr lang="en-US" dirty="0"/>
              <a:t> </a:t>
            </a:r>
            <a:r>
              <a:rPr lang="en-US" dirty="0" err="1"/>
              <a:t>riječima</a:t>
            </a:r>
            <a:r>
              <a:rPr lang="en-US" dirty="0"/>
              <a:t>, </a:t>
            </a:r>
            <a:r>
              <a:rPr lang="en-US" dirty="0" err="1"/>
              <a:t>glasovima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</a:t>
            </a:r>
          </a:p>
          <a:p>
            <a:pPr>
              <a:buNone/>
            </a:pPr>
            <a:r>
              <a:rPr lang="pl-PL" dirty="0"/>
              <a:t>mogu “dužiti” (a, e, i, o, u, s, z, š, ž, m....)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Prvo</a:t>
            </a:r>
            <a:r>
              <a:rPr lang="en-US" dirty="0"/>
              <a:t> se </a:t>
            </a:r>
            <a:r>
              <a:rPr lang="en-US" dirty="0" err="1"/>
              <a:t>dijete</a:t>
            </a:r>
            <a:r>
              <a:rPr lang="en-US" dirty="0"/>
              <a:t> </a:t>
            </a:r>
            <a:r>
              <a:rPr lang="en-US" dirty="0" err="1"/>
              <a:t>uvježbava</a:t>
            </a:r>
            <a:r>
              <a:rPr lang="en-US" dirty="0"/>
              <a:t> u </a:t>
            </a:r>
            <a:r>
              <a:rPr lang="en-US" dirty="0" err="1"/>
              <a:t>identifikaciji</a:t>
            </a:r>
            <a:r>
              <a:rPr lang="en-US" dirty="0"/>
              <a:t> </a:t>
            </a:r>
            <a:r>
              <a:rPr lang="en-US" dirty="0" err="1"/>
              <a:t>početnog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a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završnog</a:t>
            </a:r>
            <a:r>
              <a:rPr lang="en-US" dirty="0"/>
              <a:t> </a:t>
            </a:r>
            <a:r>
              <a:rPr lang="en-US" dirty="0" err="1"/>
              <a:t>glasa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 err="1"/>
              <a:t>Glasovne</a:t>
            </a:r>
            <a:r>
              <a:rPr lang="en-US" b="1" dirty="0"/>
              <a:t> </a:t>
            </a:r>
            <a:r>
              <a:rPr lang="en-US" b="1" dirty="0" err="1"/>
              <a:t>kartice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razvrstavanje</a:t>
            </a:r>
            <a:r>
              <a:rPr lang="en-US" dirty="0"/>
              <a:t>, </a:t>
            </a:r>
            <a:r>
              <a:rPr lang="en-US" dirty="0" err="1"/>
              <a:t>sastavi</a:t>
            </a:r>
            <a:r>
              <a:rPr lang="en-US" dirty="0"/>
              <a:t> </a:t>
            </a:r>
            <a:r>
              <a:rPr lang="en-US" dirty="0" err="1"/>
              <a:t>što</a:t>
            </a:r>
            <a:endParaRPr lang="en-US" dirty="0"/>
          </a:p>
          <a:p>
            <a:pPr>
              <a:buNone/>
            </a:pPr>
            <a:r>
              <a:rPr lang="hr-HR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/>
              <a:t>parova</a:t>
            </a:r>
            <a:r>
              <a:rPr lang="en-US" dirty="0"/>
              <a:t>, </a:t>
            </a:r>
            <a:r>
              <a:rPr lang="en-US" dirty="0" err="1"/>
              <a:t>glasovni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, </a:t>
            </a:r>
            <a:r>
              <a:rPr lang="en-US" dirty="0" err="1"/>
              <a:t>izbaci</a:t>
            </a:r>
            <a:r>
              <a:rPr lang="en-US" dirty="0"/>
              <a:t> </a:t>
            </a:r>
            <a:r>
              <a:rPr lang="en-US" dirty="0" err="1"/>
              <a:t>uljeza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en-US" dirty="0" err="1" smtClean="0"/>
              <a:t>glasovna</a:t>
            </a:r>
            <a:r>
              <a:rPr lang="en-US" dirty="0" smtClean="0"/>
              <a:t> </a:t>
            </a:r>
            <a:r>
              <a:rPr lang="en-US" dirty="0"/>
              <a:t>tombola)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 err="1"/>
              <a:t>Glasovna</a:t>
            </a:r>
            <a:r>
              <a:rPr lang="en-US" b="1" dirty="0"/>
              <a:t> </a:t>
            </a:r>
            <a:r>
              <a:rPr lang="en-US" b="1" dirty="0" err="1"/>
              <a:t>slikovnica</a:t>
            </a:r>
            <a:endParaRPr lang="en-US" dirty="0"/>
          </a:p>
        </p:txBody>
      </p:sp>
      <p:pic>
        <p:nvPicPr>
          <p:cNvPr id="5" name="Slika 4" descr="preuzm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8006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Slonica</a:t>
            </a:r>
            <a:r>
              <a:rPr lang="en-US" dirty="0">
                <a:latin typeface="Arial" pitchFamily="34" charset="0"/>
                <a:cs typeface="Arial" pitchFamily="34" charset="0"/>
              </a:rPr>
              <a:t> Silva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1819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1219200" cy="172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0574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581400"/>
            <a:ext cx="1600200" cy="1371600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7338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733800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/>
            </a:r>
            <a:br>
              <a:rPr lang="hr-HR" dirty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IGRE RAŠČLAMBE I SINTEZE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Čim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dijete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lako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prepoznati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početni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završni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glas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u</a:t>
            </a:r>
          </a:p>
          <a:p>
            <a:pPr>
              <a:buNone/>
            </a:pPr>
            <a:r>
              <a:rPr lang="hr-H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riječima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treba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hr-HR" sz="3600" dirty="0" err="1" smtClean="0">
                <a:latin typeface="Arial" pitchFamily="34" charset="0"/>
                <a:cs typeface="Arial" pitchFamily="34" charset="0"/>
              </a:rPr>
              <a:t>ije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ći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aktivnosti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raščlambe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osobito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glasova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Početi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s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riječima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tri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glasa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zatim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četiri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pet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....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Dijete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treba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izgovoriti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cijelu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riječ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zatim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rastavljati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glas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glas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Dijete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treba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ponoviti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glas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glas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zatim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spojiti”u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riječ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Slika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257800"/>
            <a:ext cx="32099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Igra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Obojaj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kružiće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6000" dirty="0" smtClean="0"/>
              <a:t>                       </a:t>
            </a:r>
          </a:p>
          <a:p>
            <a:pPr>
              <a:buNone/>
            </a:pPr>
            <a:r>
              <a:rPr lang="hr-HR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6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ooooo</a:t>
            </a:r>
            <a:r>
              <a:rPr lang="hr-HR" sz="6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6600" dirty="0" err="1" smtClean="0">
                <a:solidFill>
                  <a:schemeClr val="tx2"/>
                </a:solidFill>
              </a:rPr>
              <a:t>ooooo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6" name="Slika 5" descr="preuzm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114800"/>
            <a:ext cx="1981200" cy="1343025"/>
          </a:xfrm>
          <a:prstGeom prst="rect">
            <a:avLst/>
          </a:prstGeom>
        </p:spPr>
      </p:pic>
      <p:pic>
        <p:nvPicPr>
          <p:cNvPr id="7" name="Slika 6" descr="preuzm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962400"/>
            <a:ext cx="213360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dirty="0">
                <a:latin typeface="+mn-lt"/>
              </a:rPr>
              <a:t>Igra 2: Pronađi....</a:t>
            </a:r>
            <a:endParaRPr lang="en-US" sz="3600" dirty="0"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preuzmi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657600"/>
            <a:ext cx="2466975" cy="1847850"/>
          </a:xfrm>
          <a:prstGeom prst="rect">
            <a:avLst/>
          </a:prstGeom>
        </p:spPr>
      </p:pic>
      <p:pic>
        <p:nvPicPr>
          <p:cNvPr id="9" name="Slika 8" descr="preuzm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657600"/>
            <a:ext cx="194310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Igra </a:t>
            </a:r>
            <a:r>
              <a:rPr lang="pl-PL" sz="3600" dirty="0" smtClean="0"/>
              <a:t>3: </a:t>
            </a:r>
            <a:r>
              <a:rPr lang="pl-PL" sz="3600" dirty="0"/>
              <a:t>Koje slovo nedostaje?</a:t>
            </a:r>
            <a:endParaRPr lang="en-US" sz="36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___  L O  N           P__S          MRA___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Slika 8" descr="images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1981200" cy="1295400"/>
          </a:xfrm>
          <a:prstGeom prst="rect">
            <a:avLst/>
          </a:prstGeom>
        </p:spPr>
      </p:pic>
      <p:pic>
        <p:nvPicPr>
          <p:cNvPr id="11" name="Slika 10" descr="images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676400"/>
            <a:ext cx="1447800" cy="1676400"/>
          </a:xfrm>
          <a:prstGeom prst="rect">
            <a:avLst/>
          </a:prstGeom>
        </p:spPr>
      </p:pic>
      <p:pic>
        <p:nvPicPr>
          <p:cNvPr id="12" name="Slika 11" descr="images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752600"/>
            <a:ext cx="2466975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Literatura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Mira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Čudina-Obradović: Igrom do čitanja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Mira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Čudina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Obradović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kraljevna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piše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kraljeviću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Iva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Mesec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svijetu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slova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•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Poshokova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200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logopedskih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zabavne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aktivnosti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razvoj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govora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Poshokova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: Zabavan jezik u slikama i igrama</a:t>
            </a:r>
          </a:p>
          <a:p>
            <a:pPr>
              <a:buNone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Lazar,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Kozlov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Vesela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škola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slog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slog – 10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interaktivnih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razvoj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predčitačkih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vještina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preuzm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0000">
            <a:off x="7344407" y="5185194"/>
            <a:ext cx="1133475" cy="1552575"/>
          </a:xfrm>
          <a:prstGeom prst="rect">
            <a:avLst/>
          </a:prstGeom>
        </p:spPr>
      </p:pic>
      <p:pic>
        <p:nvPicPr>
          <p:cNvPr id="6" name="Slika 5" descr="preuzm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0000">
            <a:off x="6626200" y="383378"/>
            <a:ext cx="1371600" cy="1333500"/>
          </a:xfrm>
          <a:prstGeom prst="rect">
            <a:avLst/>
          </a:prstGeom>
        </p:spPr>
      </p:pic>
      <p:pic>
        <p:nvPicPr>
          <p:cNvPr id="7" name="Slika 6" descr="preuzmi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0000">
            <a:off x="1350596" y="131398"/>
            <a:ext cx="1524000" cy="1524000"/>
          </a:xfrm>
          <a:prstGeom prst="rect">
            <a:avLst/>
          </a:prstGeom>
        </p:spPr>
      </p:pic>
      <p:pic>
        <p:nvPicPr>
          <p:cNvPr id="8" name="Slika 7" descr="preuzmi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0000">
            <a:off x="7435921" y="3587891"/>
            <a:ext cx="1571460" cy="139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igre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vi-VN" b="1" dirty="0" smtClean="0"/>
              <a:t>Sunčica </a:t>
            </a:r>
            <a:r>
              <a:rPr lang="vi-VN" b="1" dirty="0"/>
              <a:t>među slovima</a:t>
            </a:r>
          </a:p>
          <a:p>
            <a:r>
              <a:rPr lang="en-US" b="1" dirty="0" smtClean="0"/>
              <a:t> </a:t>
            </a:r>
            <a:r>
              <a:rPr lang="en-US" b="1" dirty="0" err="1"/>
              <a:t>Hlapić</a:t>
            </a:r>
            <a:r>
              <a:rPr lang="en-US" b="1" dirty="0"/>
              <a:t> – </a:t>
            </a:r>
            <a:r>
              <a:rPr lang="en-US" b="1" dirty="0" err="1"/>
              <a:t>slova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brojke</a:t>
            </a:r>
            <a:endParaRPr lang="en-US" b="1" dirty="0"/>
          </a:p>
          <a:p>
            <a:r>
              <a:rPr lang="en-US" b="1" dirty="0" err="1" smtClean="0"/>
              <a:t>Čitajmo</a:t>
            </a:r>
            <a:r>
              <a:rPr lang="en-US" b="1" dirty="0" smtClean="0"/>
              <a:t> </a:t>
            </a:r>
            <a:r>
              <a:rPr lang="en-US" b="1" dirty="0" err="1"/>
              <a:t>zajedno</a:t>
            </a: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Eva u </a:t>
            </a:r>
            <a:r>
              <a:rPr lang="en-US" b="1" dirty="0" err="1"/>
              <a:t>svijet</a:t>
            </a:r>
            <a:r>
              <a:rPr lang="en-US" b="1" dirty="0"/>
              <a:t> </a:t>
            </a:r>
            <a:r>
              <a:rPr lang="en-US" b="1" dirty="0" err="1"/>
              <a:t>slova</a:t>
            </a:r>
            <a:endParaRPr lang="en-US" b="1" dirty="0"/>
          </a:p>
        </p:txBody>
      </p:sp>
      <p:pic>
        <p:nvPicPr>
          <p:cNvPr id="5" name="Slika 4" descr="preuzmi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0">
            <a:off x="6014364" y="1967133"/>
            <a:ext cx="2087224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stranice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://zlatna-djeca.blogspot.com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www.allkidsnetwork.com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www.kidslearningstation.com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www.dotolearn.com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810000"/>
            <a:ext cx="1905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i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Kako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učinkovitije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pozivati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djecu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urone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u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čarobni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svijet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čitanja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pisanja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kako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ih</a:t>
            </a:r>
            <a:endParaRPr lang="en-US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hr-H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t-IT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podržati</a:t>
            </a:r>
            <a:r>
              <a:rPr lang="it-IT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 u </a:t>
            </a:r>
            <a:r>
              <a:rPr lang="it-IT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toj</a:t>
            </a:r>
            <a:r>
              <a:rPr lang="it-IT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avanturi</a:t>
            </a:r>
            <a:r>
              <a:rPr lang="it-IT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počnu</a:t>
            </a:r>
            <a:r>
              <a:rPr lang="it-IT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uživati</a:t>
            </a:r>
            <a:r>
              <a:rPr lang="it-IT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</a:t>
            </a:r>
          </a:p>
          <a:p>
            <a:pPr algn="just">
              <a:lnSpc>
                <a:spcPct val="150000"/>
              </a:lnSpc>
              <a:buNone/>
            </a:pPr>
            <a:r>
              <a:rPr lang="hr-H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istraživati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04800"/>
            <a:ext cx="2438400" cy="197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RAZVOJ GRAFOMOTORIKE I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VIZUALNE PERCEPCIJE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err="1" smtClean="0">
                <a:latin typeface="Arial" pitchFamily="34" charset="0"/>
                <a:cs typeface="Arial" pitchFamily="34" charset="0"/>
              </a:rPr>
              <a:t>Prije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nego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dijete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počne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učiti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pisati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slova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☺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odrediti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ruku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koristiti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Pisanje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☺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pravilno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držati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olovku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☺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moći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crtati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način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crtež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prepoznatljiv</a:t>
            </a:r>
            <a:r>
              <a:rPr lang="en-US" dirty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bojati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način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it-IT" dirty="0">
                <a:latin typeface="Arial" pitchFamily="34" charset="0"/>
                <a:cs typeface="Arial" pitchFamily="34" charset="0"/>
              </a:rPr>
              <a:t>ne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prelazi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crtu</a:t>
            </a:r>
            <a:r>
              <a:rPr lang="it-IT" dirty="0">
                <a:latin typeface="Arial" pitchFamily="34" charset="0"/>
                <a:cs typeface="Arial" pitchFamily="34" charset="0"/>
              </a:rPr>
              <a:t>),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precrtavati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krug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kvadrat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trokut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križ</a:t>
            </a:r>
            <a:r>
              <a:rPr lang="en-US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7" name="Slika 6" descr="preuzm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981200"/>
            <a:ext cx="2362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Kojom</a:t>
            </a:r>
            <a:r>
              <a:rPr lang="en-US" dirty="0"/>
              <a:t> </a:t>
            </a:r>
            <a:r>
              <a:rPr lang="en-US" dirty="0" err="1"/>
              <a:t>rukom</a:t>
            </a:r>
            <a:r>
              <a:rPr lang="en-US" dirty="0"/>
              <a:t> </a:t>
            </a:r>
            <a:r>
              <a:rPr lang="en-US" dirty="0" err="1"/>
              <a:t>crtati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pisati</a:t>
            </a:r>
            <a:r>
              <a:rPr lang="en-US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95300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Arial" pitchFamily="34" charset="0"/>
                <a:cs typeface="Arial" pitchFamily="34" charset="0"/>
              </a:rPr>
              <a:t>Do pete godine 90% djece pokazuje sklonost upotrebi jedne ruke u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većini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aktivnosti 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koje se 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vrše 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rukama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Pružite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djetetu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mnogo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prilika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crtanje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bojanje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pustite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odluči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kojoj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će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ruci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držati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olovku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....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>
                <a:latin typeface="Arial" pitchFamily="34" charset="0"/>
                <a:cs typeface="Arial" pitchFamily="34" charset="0"/>
              </a:rPr>
              <a:t>Prednost određenoj ruci daje ona strana mozga koja je odgovorna za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jezik.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većine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dešnjaka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jezične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sposobnosti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smještene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lijevoj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polutki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mozga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ljevaka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u tome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sudjeluju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lijeva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polutka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mozga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Upravo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zbog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toga ne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smije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mijenjati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djetetova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dominantna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Slika 3" descr="preuzm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334000"/>
            <a:ext cx="1752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Vježbe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grafomotorike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opažanja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Grafomotoričke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sposobnosti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uvježbavaju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aktivnostima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zahtijevaju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nn-NO" sz="1800" dirty="0">
                <a:latin typeface="Arial" pitchFamily="34" charset="0"/>
                <a:cs typeface="Arial" pitchFamily="34" charset="0"/>
              </a:rPr>
              <a:t>• </a:t>
            </a:r>
            <a:r>
              <a:rPr lang="nn-NO" sz="2000" dirty="0">
                <a:latin typeface="Arial" pitchFamily="34" charset="0"/>
                <a:cs typeface="Arial" pitchFamily="34" charset="0"/>
              </a:rPr>
              <a:t>fine pokrete ruku, poput crtanja, slikanja bojama i modeliranja,</a:t>
            </a: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aktivnosti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kojih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vježba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držanje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olovke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kontrola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pritiska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olovke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povlačenje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različita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oblika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dužine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smjera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npr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linije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crte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točke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točke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ravne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kružne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valovite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linije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precrtavanje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različitih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likova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krug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romb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križ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Vježbe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za razvoj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vizualne percepcije:</a:t>
            </a: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pronalaženje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razlika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slikama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nn-NO" sz="2000" dirty="0">
                <a:latin typeface="Arial" pitchFamily="34" charset="0"/>
                <a:cs typeface="Arial" pitchFamily="34" charset="0"/>
              </a:rPr>
              <a:t>• pronalaženje dijelova od kojih je neka slika sastavljena,</a:t>
            </a: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sastavljanje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različitih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jednakih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dijelova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opisivanje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kako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bi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netko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drugi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mogao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pronaći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nizu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sličnih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slika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Slika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971800"/>
            <a:ext cx="21336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Pripremne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aktivnosti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igre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Šaranje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štapom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pijesku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kamenčićima</a:t>
            </a:r>
            <a:r>
              <a:rPr lang="en-US" dirty="0">
                <a:latin typeface="Arial" pitchFamily="34" charset="0"/>
                <a:cs typeface="Arial" pitchFamily="34" charset="0"/>
              </a:rPr>
              <a:t>...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crtanje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kažiprstom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pijesku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brašnu</a:t>
            </a:r>
            <a:r>
              <a:rPr lang="en-US" dirty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Skupljanje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sitnih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predmeta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jedan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kuglice</a:t>
            </a:r>
            <a:r>
              <a:rPr lang="en-US" dirty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skupljanje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dva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predmeta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zajedno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nizanje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preljevanje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vode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posudicama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nizanje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štipalica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košaricu</a:t>
            </a:r>
            <a:r>
              <a:rPr lang="en-US" dirty="0">
                <a:latin typeface="Arial" pitchFamily="34" charset="0"/>
                <a:cs typeface="Arial" pitchFamily="34" charset="0"/>
              </a:rPr>
              <a:t>....</a:t>
            </a:r>
          </a:p>
          <a:p>
            <a:pPr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• Lupkanje prstima po stolu, pojedinačno i po dva prsta zajedno (desnom</a:t>
            </a: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rukom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lijevom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rukom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ruke</a:t>
            </a:r>
            <a:r>
              <a:rPr lang="en-US" dirty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nn-NO" dirty="0">
                <a:latin typeface="Arial" pitchFamily="34" charset="0"/>
                <a:cs typeface="Arial" pitchFamily="34" charset="0"/>
              </a:rPr>
              <a:t>• Trganje papira (po vlastitom izboru, praveći različite oblike nakon gledanja,</a:t>
            </a: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praveći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oblike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sjećanju</a:t>
            </a:r>
            <a:r>
              <a:rPr lang="en-US" dirty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Presavijanje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papira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maramica</a:t>
            </a:r>
            <a:r>
              <a:rPr lang="en-US" dirty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Rezanje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škaricama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lijepljenje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oblikovanje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plastelinom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kopiranje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preko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već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povučenih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istočkanih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linija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Slaganje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puzzli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gradnja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kockama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slaganje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kocaka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uvis</a:t>
            </a:r>
            <a:r>
              <a:rPr lang="en-US" dirty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•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Slikanje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kistom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slobodno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likovno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izražavanje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crtanje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uzorku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crtanje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istih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oblika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nizu</a:t>
            </a:r>
            <a:r>
              <a:rPr lang="en-US" dirty="0">
                <a:latin typeface="Arial" pitchFamily="34" charset="0"/>
                <a:cs typeface="Arial" pitchFamily="34" charset="0"/>
              </a:rPr>
              <a:t>...</a:t>
            </a:r>
          </a:p>
        </p:txBody>
      </p:sp>
      <p:pic>
        <p:nvPicPr>
          <p:cNvPr id="4" name="Slika 3" descr="preuzmi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410200"/>
            <a:ext cx="2619375" cy="1219200"/>
          </a:xfrm>
          <a:prstGeom prst="rect">
            <a:avLst/>
          </a:prstGeom>
        </p:spPr>
      </p:pic>
      <p:pic>
        <p:nvPicPr>
          <p:cNvPr id="5" name="Slika 4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81000"/>
            <a:ext cx="167640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Vježbe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poticanje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razvoja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opažanja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grafomotorike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Vježbenice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knjižarama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pl-PL" dirty="0"/>
              <a:t>1. Željka Vučinić: “HOĆU – MOGU” (od 27kn), www.foma.hr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Željka</a:t>
            </a:r>
            <a:r>
              <a:rPr lang="en-US" dirty="0"/>
              <a:t> </a:t>
            </a:r>
            <a:r>
              <a:rPr lang="en-US" dirty="0" err="1"/>
              <a:t>Vučinić</a:t>
            </a:r>
            <a:r>
              <a:rPr lang="en-US" dirty="0"/>
              <a:t>: “UČIMO OPAŽATI” (</a:t>
            </a:r>
            <a:r>
              <a:rPr lang="en-US" dirty="0" err="1"/>
              <a:t>od</a:t>
            </a:r>
            <a:r>
              <a:rPr lang="en-US" dirty="0"/>
              <a:t> 25kn)</a:t>
            </a:r>
          </a:p>
          <a:p>
            <a:pPr>
              <a:buNone/>
            </a:pPr>
            <a:r>
              <a:rPr lang="pl-PL" dirty="0"/>
              <a:t>3. Katica Puškarić "PRIPREMI SE ZA ŠKOLU!“ (od 35kn)</a:t>
            </a:r>
          </a:p>
          <a:p>
            <a:pPr>
              <a:buNone/>
            </a:pPr>
            <a:r>
              <a:rPr lang="pl-PL" dirty="0"/>
              <a:t>4. Katica Puškarić: “POKAŽI ŠTO ZNAŠ” (od 23kn)</a:t>
            </a:r>
          </a:p>
          <a:p>
            <a:pPr>
              <a:buNone/>
            </a:pPr>
            <a:r>
              <a:rPr lang="en-US" dirty="0"/>
              <a:t>5. </a:t>
            </a:r>
            <a:r>
              <a:rPr lang="en-US" dirty="0" err="1"/>
              <a:t>Vesna</a:t>
            </a:r>
            <a:r>
              <a:rPr lang="en-US" dirty="0"/>
              <a:t> </a:t>
            </a:r>
            <a:r>
              <a:rPr lang="en-US" dirty="0" err="1"/>
              <a:t>Orehovec</a:t>
            </a:r>
            <a:r>
              <a:rPr lang="en-US" dirty="0"/>
              <a:t>: “VJEŽBE GRAFOMOTORIKE I OPAŽANJA”</a:t>
            </a:r>
          </a:p>
          <a:p>
            <a:pPr>
              <a:buNone/>
            </a:pPr>
            <a:r>
              <a:rPr lang="en-US" dirty="0"/>
              <a:t>6. </a:t>
            </a:r>
            <a:r>
              <a:rPr lang="en-US" dirty="0" err="1"/>
              <a:t>Silvija</a:t>
            </a:r>
            <a:r>
              <a:rPr lang="en-US" dirty="0"/>
              <a:t> Phillips: “PREDVJEŽBE PISANJA”</a:t>
            </a:r>
          </a:p>
          <a:p>
            <a:pPr>
              <a:buNone/>
            </a:pPr>
            <a:r>
              <a:rPr lang="en-US" dirty="0"/>
              <a:t>7. </a:t>
            </a:r>
            <a:r>
              <a:rPr lang="en-US" dirty="0" err="1"/>
              <a:t>Puljak-Pešec</a:t>
            </a:r>
            <a:r>
              <a:rPr lang="en-US" dirty="0"/>
              <a:t>: “VJEŽBENICA ZA RAZVOJ GRAFOMOTORIKE”</a:t>
            </a:r>
          </a:p>
        </p:txBody>
      </p:sp>
      <p:pic>
        <p:nvPicPr>
          <p:cNvPr id="4" name="Slika 3" descr="preuzmi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0000">
            <a:off x="7403860" y="4044980"/>
            <a:ext cx="1498629" cy="2063557"/>
          </a:xfrm>
          <a:prstGeom prst="rect">
            <a:avLst/>
          </a:prstGeom>
        </p:spPr>
      </p:pic>
      <p:pic>
        <p:nvPicPr>
          <p:cNvPr id="5" name="Slika 4" descr="preuzmi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0000">
            <a:off x="6134624" y="4922636"/>
            <a:ext cx="1686129" cy="178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Rezervirano mjesto sadržaja 5" descr="197835_464176813620035_141972819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2667000" cy="3581400"/>
          </a:xfrm>
        </p:spPr>
      </p:pic>
      <p:pic>
        <p:nvPicPr>
          <p:cNvPr id="7" name="Slika 6" descr="grafomotorika-foto_10238247_10240796_10240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2819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zervirano mjesto sadržaja 3" descr="Slaj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394472" cy="4525963"/>
          </a:xfrm>
        </p:spPr>
      </p:pic>
      <p:pic>
        <p:nvPicPr>
          <p:cNvPr id="6" name="Slika 5" descr="Slajd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00200"/>
            <a:ext cx="3733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PRONA</a:t>
            </a:r>
            <a:r>
              <a:rPr lang="hr-HR" dirty="0" smtClean="0"/>
              <a:t>ĐI RAZLIKE</a:t>
            </a:r>
            <a:endParaRPr lang="en-US" dirty="0"/>
          </a:p>
        </p:txBody>
      </p:sp>
      <p:pic>
        <p:nvPicPr>
          <p:cNvPr id="4" name="Rezervirano mjesto sadržaja 3" descr="fd02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7274" y="1600200"/>
            <a:ext cx="59494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i="1" dirty="0" smtClean="0"/>
          </a:p>
          <a:p>
            <a:pPr algn="ctr">
              <a:buNone/>
            </a:pPr>
            <a:endParaRPr lang="hr-HR" i="1" dirty="0" smtClean="0"/>
          </a:p>
          <a:p>
            <a:pPr algn="ctr">
              <a:buNone/>
            </a:pPr>
            <a:r>
              <a:rPr lang="en-US" sz="4400" i="1" dirty="0" err="1" smtClean="0">
                <a:solidFill>
                  <a:schemeClr val="tx2"/>
                </a:solidFill>
                <a:latin typeface="Brush Script MT" pitchFamily="66" charset="0"/>
                <a:cs typeface="Arial" pitchFamily="34" charset="0"/>
              </a:rPr>
              <a:t>Učenje</a:t>
            </a:r>
            <a:r>
              <a:rPr lang="en-US" sz="4400" i="1" dirty="0" smtClean="0">
                <a:solidFill>
                  <a:schemeClr val="tx2"/>
                </a:solidFill>
                <a:latin typeface="Brush Script MT" pitchFamily="66" charset="0"/>
                <a:cs typeface="Arial" pitchFamily="34" charset="0"/>
              </a:rPr>
              <a:t> je </a:t>
            </a:r>
            <a:r>
              <a:rPr lang="en-US" sz="4400" i="1" dirty="0" err="1" smtClean="0">
                <a:solidFill>
                  <a:schemeClr val="tx2"/>
                </a:solidFill>
                <a:latin typeface="Brush Script MT" pitchFamily="66" charset="0"/>
                <a:cs typeface="Arial" pitchFamily="34" charset="0"/>
              </a:rPr>
              <a:t>najdjelotvornije</a:t>
            </a:r>
            <a:r>
              <a:rPr lang="en-US" sz="4400" i="1" dirty="0" smtClean="0">
                <a:solidFill>
                  <a:schemeClr val="tx2"/>
                </a:solidFill>
                <a:latin typeface="Brush Script MT" pitchFamily="66" charset="0"/>
                <a:cs typeface="Arial" pitchFamily="34" charset="0"/>
              </a:rPr>
              <a:t> </a:t>
            </a:r>
            <a:r>
              <a:rPr lang="en-US" sz="4400" i="1" dirty="0" err="1" smtClean="0">
                <a:solidFill>
                  <a:schemeClr val="tx2"/>
                </a:solidFill>
                <a:latin typeface="Brush Script MT" pitchFamily="66" charset="0"/>
                <a:cs typeface="Arial" pitchFamily="34" charset="0"/>
              </a:rPr>
              <a:t>kada</a:t>
            </a:r>
            <a:endParaRPr lang="en-US" sz="4400" i="1" dirty="0" smtClean="0">
              <a:solidFill>
                <a:schemeClr val="tx2"/>
              </a:solidFill>
              <a:latin typeface="Brush Script MT" pitchFamily="66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400" i="1" dirty="0" smtClean="0">
                <a:solidFill>
                  <a:schemeClr val="tx2"/>
                </a:solidFill>
                <a:latin typeface="Brush Script MT" pitchFamily="66" charset="0"/>
                <a:cs typeface="Arial" pitchFamily="34" charset="0"/>
              </a:rPr>
              <a:t>je </a:t>
            </a:r>
            <a:r>
              <a:rPr lang="en-US" sz="4400" i="1" dirty="0" err="1" smtClean="0">
                <a:solidFill>
                  <a:schemeClr val="tx2"/>
                </a:solidFill>
                <a:latin typeface="Brush Script MT" pitchFamily="66" charset="0"/>
                <a:cs typeface="Arial" pitchFamily="34" charset="0"/>
              </a:rPr>
              <a:t>zabavno</a:t>
            </a:r>
            <a:r>
              <a:rPr lang="hr-HR" sz="4400" i="1" dirty="0" smtClean="0">
                <a:solidFill>
                  <a:schemeClr val="tx2"/>
                </a:solidFill>
                <a:latin typeface="Brush Script MT" pitchFamily="66" charset="0"/>
                <a:cs typeface="Arial" pitchFamily="34" charset="0"/>
              </a:rPr>
              <a:t>!!!</a:t>
            </a:r>
          </a:p>
          <a:p>
            <a:pPr algn="ctr">
              <a:buNone/>
            </a:pPr>
            <a:endParaRPr lang="hr-HR" sz="18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hr-HR" sz="1800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Peter Kline: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Svakodnevni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genijalac</a:t>
            </a: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rial" pitchFamily="34" charset="0"/>
                <a:cs typeface="Arial" pitchFamily="34" charset="0"/>
              </a:rPr>
              <a:t>ČITANJE I PISANJE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Složena moždana aktivnost u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koju su uključeni procesi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percepcije, pažnje, pamćenja,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prostorne orijentacije, motorne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koordinacije, analize, sinteze…..</a:t>
            </a:r>
          </a:p>
          <a:p>
            <a:pPr>
              <a:buNone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Učenje čitanja počinje puno ranije nego formalna poduka - </a:t>
            </a:r>
            <a:r>
              <a:rPr lang="hr-H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PREDČITAČKE VJEŠTINE!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676400"/>
            <a:ext cx="2171700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Temeljne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predčitačke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vještine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1.Razvijenost </a:t>
            </a:r>
            <a:r>
              <a:rPr lang="en-US" dirty="0" err="1"/>
              <a:t>govora</a:t>
            </a:r>
            <a:endParaRPr lang="en-US" dirty="0"/>
          </a:p>
          <a:p>
            <a:pPr>
              <a:buNone/>
            </a:pPr>
            <a:r>
              <a:rPr lang="pl-PL" dirty="0"/>
              <a:t>2.Razvijenost prostorne orijentacije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u </a:t>
            </a:r>
            <a:r>
              <a:rPr lang="pl-PL" dirty="0"/>
              <a:t>tekstu</a:t>
            </a:r>
          </a:p>
          <a:p>
            <a:pPr>
              <a:buNone/>
            </a:pPr>
            <a:r>
              <a:rPr lang="en-US" dirty="0"/>
              <a:t>3.Prepoznavanje </a:t>
            </a:r>
            <a:r>
              <a:rPr lang="en-US" dirty="0" err="1"/>
              <a:t>vizualnih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teksta</a:t>
            </a:r>
            <a:endParaRPr lang="en-US" dirty="0"/>
          </a:p>
          <a:p>
            <a:pPr>
              <a:buNone/>
            </a:pPr>
            <a:r>
              <a:rPr lang="en-US" dirty="0" smtClean="0"/>
              <a:t>4.Razvijenost </a:t>
            </a:r>
            <a:r>
              <a:rPr lang="en-US" dirty="0" err="1"/>
              <a:t>glasovne</a:t>
            </a:r>
            <a:r>
              <a:rPr lang="en-US" dirty="0"/>
              <a:t> </a:t>
            </a:r>
            <a:r>
              <a:rPr lang="en-US" dirty="0" err="1" smtClean="0"/>
              <a:t>osjetljivosti</a:t>
            </a: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pl-PL" dirty="0"/>
              <a:t>Najvažnije za čitanje jest </a:t>
            </a:r>
            <a:r>
              <a:rPr lang="pl-PL" dirty="0">
                <a:solidFill>
                  <a:srgbClr val="FF0000"/>
                </a:solidFill>
              </a:rPr>
              <a:t>RASPOZNAVANJE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GLASOVA U RIJEČI, </a:t>
            </a:r>
            <a:r>
              <a:rPr lang="en-US" dirty="0" err="1">
                <a:solidFill>
                  <a:srgbClr val="FF0000"/>
                </a:solidFill>
              </a:rPr>
              <a:t>tj</a:t>
            </a:r>
            <a:r>
              <a:rPr lang="en-US" dirty="0">
                <a:solidFill>
                  <a:srgbClr val="FF0000"/>
                </a:solidFill>
              </a:rPr>
              <a:t>. GLASOVNA OSJETLJIVOST</a:t>
            </a:r>
          </a:p>
        </p:txBody>
      </p:sp>
      <p:pic>
        <p:nvPicPr>
          <p:cNvPr id="4" name="Slika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000">
            <a:off x="6359546" y="1774288"/>
            <a:ext cx="2133375" cy="1466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Razvijanje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glasovne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osjetljivosti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Djelomično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razvija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predškolskoj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dobi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   od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2. do 5. godine, a djelomično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u školskom 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razdoblju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Najveću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pomoć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usvajanju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glasovne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osjetljivosti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trebaju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učenici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početku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učenja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čitanja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preuzm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648200"/>
            <a:ext cx="2438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koraka</a:t>
            </a:r>
            <a:r>
              <a:rPr lang="en-US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1</a:t>
            </a:r>
            <a:r>
              <a:rPr lang="hr-HR" b="1" dirty="0" smtClean="0"/>
              <a:t>. </a:t>
            </a:r>
            <a:r>
              <a:rPr lang="en-US" b="1" dirty="0" err="1" smtClean="0"/>
              <a:t>Osvješćivanje</a:t>
            </a:r>
            <a:r>
              <a:rPr lang="en-US" b="1" dirty="0" smtClean="0"/>
              <a:t> </a:t>
            </a:r>
            <a:r>
              <a:rPr lang="en-US" b="1" dirty="0" err="1"/>
              <a:t>samog</a:t>
            </a:r>
            <a:r>
              <a:rPr lang="en-US" b="1" dirty="0"/>
              <a:t> </a:t>
            </a:r>
            <a:r>
              <a:rPr lang="en-US" b="1" dirty="0" err="1"/>
              <a:t>glasa</a:t>
            </a:r>
            <a:r>
              <a:rPr lang="en-US" b="1" dirty="0"/>
              <a:t> u </a:t>
            </a:r>
            <a:r>
              <a:rPr lang="en-US" b="1" dirty="0" err="1"/>
              <a:t>riječi</a:t>
            </a:r>
            <a:r>
              <a:rPr lang="en-US" b="1" dirty="0"/>
              <a:t>, </a:t>
            </a:r>
            <a:r>
              <a:rPr lang="en-US" b="1" dirty="0" err="1"/>
              <a:t>bez</a:t>
            </a:r>
            <a:r>
              <a:rPr lang="en-US" b="1" dirty="0"/>
              <a:t> </a:t>
            </a:r>
            <a:r>
              <a:rPr lang="en-US" b="1" dirty="0" err="1"/>
              <a:t>slova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 smtClean="0"/>
              <a:t>što</a:t>
            </a:r>
            <a:r>
              <a:rPr lang="hr-HR" dirty="0" smtClean="0"/>
              <a:t> </a:t>
            </a:r>
            <a:r>
              <a:rPr lang="it-IT" dirty="0" err="1" smtClean="0"/>
              <a:t>čuje</a:t>
            </a:r>
            <a:r>
              <a:rPr lang="it-IT" dirty="0" smtClean="0"/>
              <a:t> </a:t>
            </a:r>
            <a:r>
              <a:rPr lang="it-IT" dirty="0"/>
              <a:t>“u </a:t>
            </a:r>
            <a:r>
              <a:rPr lang="it-IT" dirty="0" err="1"/>
              <a:t>glavi</a:t>
            </a:r>
            <a:r>
              <a:rPr lang="it-IT" dirty="0"/>
              <a:t>” </a:t>
            </a:r>
            <a:r>
              <a:rPr lang="it-IT" dirty="0" err="1"/>
              <a:t>kad</a:t>
            </a:r>
            <a:r>
              <a:rPr lang="it-IT" dirty="0"/>
              <a:t> </a:t>
            </a:r>
            <a:r>
              <a:rPr lang="it-IT" dirty="0" err="1"/>
              <a:t>zažmiri</a:t>
            </a:r>
            <a:r>
              <a:rPr lang="it-IT" dirty="0"/>
              <a:t>); </a:t>
            </a:r>
            <a:r>
              <a:rPr lang="it-IT" dirty="0" err="1"/>
              <a:t>prepoznavanje</a:t>
            </a:r>
            <a:r>
              <a:rPr lang="it-IT" dirty="0"/>
              <a:t> rime, </a:t>
            </a:r>
            <a:r>
              <a:rPr lang="it-IT" dirty="0" err="1" smtClean="0"/>
              <a:t>prvog</a:t>
            </a:r>
            <a:r>
              <a:rPr lang="hr-HR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zadnjeg</a:t>
            </a:r>
            <a:r>
              <a:rPr lang="en-US" dirty="0"/>
              <a:t> </a:t>
            </a:r>
            <a:r>
              <a:rPr lang="en-US" dirty="0" err="1"/>
              <a:t>glasa</a:t>
            </a:r>
            <a:r>
              <a:rPr lang="en-US" dirty="0"/>
              <a:t>, </a:t>
            </a:r>
            <a:r>
              <a:rPr lang="en-US" dirty="0" err="1"/>
              <a:t>glasovna</a:t>
            </a:r>
            <a:r>
              <a:rPr lang="en-US" dirty="0"/>
              <a:t> </a:t>
            </a:r>
            <a:r>
              <a:rPr lang="en-US" dirty="0" err="1"/>
              <a:t>raščlamba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sinteza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2. </a:t>
            </a:r>
            <a:r>
              <a:rPr lang="en-US" b="1" dirty="0" err="1"/>
              <a:t>Zamjena</a:t>
            </a:r>
            <a:r>
              <a:rPr lang="en-US" b="1" dirty="0"/>
              <a:t> </a:t>
            </a:r>
            <a:r>
              <a:rPr lang="en-US" b="1" dirty="0" err="1"/>
              <a:t>glasa</a:t>
            </a:r>
            <a:r>
              <a:rPr lang="en-US" b="1" dirty="0"/>
              <a:t> </a:t>
            </a:r>
            <a:r>
              <a:rPr lang="en-US" b="1" dirty="0" err="1"/>
              <a:t>pomoću</a:t>
            </a:r>
            <a:r>
              <a:rPr lang="en-US" b="1" dirty="0"/>
              <a:t> </a:t>
            </a:r>
            <a:r>
              <a:rPr lang="en-US" b="1" dirty="0" err="1"/>
              <a:t>slova</a:t>
            </a:r>
            <a:r>
              <a:rPr lang="en-US" b="1" dirty="0"/>
              <a:t>; </a:t>
            </a:r>
            <a:r>
              <a:rPr lang="en-US" b="1" dirty="0" err="1"/>
              <a:t>traženje</a:t>
            </a:r>
            <a:r>
              <a:rPr lang="en-US" b="1" dirty="0"/>
              <a:t> </a:t>
            </a:r>
            <a:r>
              <a:rPr lang="en-US" b="1" dirty="0" err="1"/>
              <a:t>slova</a:t>
            </a:r>
            <a:r>
              <a:rPr lang="en-US" b="1" dirty="0"/>
              <a:t> </a:t>
            </a:r>
            <a:r>
              <a:rPr lang="en-US" dirty="0" smtClean="0"/>
              <a:t>u</a:t>
            </a:r>
            <a:r>
              <a:rPr lang="hr-HR" dirty="0" smtClean="0"/>
              <a:t> </a:t>
            </a:r>
            <a:r>
              <a:rPr lang="en-US" dirty="0" err="1" smtClean="0"/>
              <a:t>slovarici</a:t>
            </a:r>
            <a:r>
              <a:rPr lang="en-US" dirty="0"/>
              <a:t>, </a:t>
            </a:r>
            <a:r>
              <a:rPr lang="en-US" dirty="0" err="1"/>
              <a:t>pisanje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– </a:t>
            </a:r>
            <a:r>
              <a:rPr lang="en-US" dirty="0" err="1"/>
              <a:t>šifriranje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dešifriranje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hr-HR" dirty="0" smtClean="0"/>
              <a:t> </a:t>
            </a:r>
            <a:r>
              <a:rPr lang="en-US" dirty="0" err="1" smtClean="0"/>
              <a:t>temelju</a:t>
            </a:r>
            <a:r>
              <a:rPr lang="en-US" dirty="0" smtClean="0"/>
              <a:t> </a:t>
            </a:r>
            <a:r>
              <a:rPr lang="en-US" dirty="0" err="1"/>
              <a:t>glasovne</a:t>
            </a:r>
            <a:r>
              <a:rPr lang="en-US" dirty="0"/>
              <a:t> </a:t>
            </a:r>
            <a:r>
              <a:rPr lang="en-US" dirty="0" err="1"/>
              <a:t>raščlambe</a:t>
            </a:r>
            <a:r>
              <a:rPr lang="en-US" dirty="0"/>
              <a:t> </a:t>
            </a:r>
            <a:r>
              <a:rPr lang="en-US" dirty="0" err="1" smtClean="0"/>
              <a:t>riječi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666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Pjesmice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rimi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Igre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</a:rPr>
              <a:t>(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domino</a:t>
            </a:r>
            <a:r>
              <a:rPr lang="it-IT" dirty="0">
                <a:latin typeface="Arial" pitchFamily="34" charset="0"/>
                <a:cs typeface="Arial" pitchFamily="34" charset="0"/>
              </a:rPr>
              <a:t>, memori,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slagalice</a:t>
            </a:r>
            <a:r>
              <a:rPr lang="it-IT" dirty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izbaci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uljeza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sat – bat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truba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buba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tava</a:t>
            </a:r>
            <a:r>
              <a:rPr lang="en-US" dirty="0">
                <a:latin typeface="Arial" pitchFamily="34" charset="0"/>
                <a:cs typeface="Arial" pitchFamily="34" charset="0"/>
              </a:rPr>
              <a:t> – kava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krava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trava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nos-bos-kos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sir-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žir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lula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rak-mak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225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Imenuj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sličice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aokruži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one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rimuju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slično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zvuče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86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1419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1828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SLOGOVI (1/2)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rastavljenje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riječi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slogove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dvosložne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riječi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trosložne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riječi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jednosložne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riječi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početni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završni</a:t>
            </a:r>
            <a:r>
              <a:rPr lang="en-US" dirty="0">
                <a:latin typeface="Arial" pitchFamily="34" charset="0"/>
                <a:cs typeface="Arial" pitchFamily="34" charset="0"/>
              </a:rPr>
              <a:t> slog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438400"/>
            <a:ext cx="252956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1089</Words>
  <Application>Microsoft Office PowerPoint</Application>
  <PresentationFormat>Prikaz na zaslonu (4:3)</PresentationFormat>
  <Paragraphs>168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Office tema</vt:lpstr>
      <vt:lpstr>PRIPREMA ZA ŠKOLU</vt:lpstr>
      <vt:lpstr>PowerPointova prezentacija</vt:lpstr>
      <vt:lpstr>ČITANJE I PISANJE</vt:lpstr>
      <vt:lpstr>Temeljne predčitačke vještine</vt:lpstr>
      <vt:lpstr>Razvijanje glasovne osjetljivosti</vt:lpstr>
      <vt:lpstr>2 koraka:</vt:lpstr>
      <vt:lpstr>PowerPointova prezentacija</vt:lpstr>
      <vt:lpstr>Imenuj sličice. Zaokruži one koje se rimuju – slično zvuče. </vt:lpstr>
      <vt:lpstr>SLOGOVI (1/2)</vt:lpstr>
      <vt:lpstr>SLOGOVI (2/2)</vt:lpstr>
      <vt:lpstr>PRONALAŽENJE POČETNOG I ZAVRŠNOG GLASA U RIJEČI </vt:lpstr>
      <vt:lpstr>Slonica Silva</vt:lpstr>
      <vt:lpstr> IGRE RAŠČLAMBE I SINTEZE </vt:lpstr>
      <vt:lpstr>Igra 1: Obojaj kružiće</vt:lpstr>
      <vt:lpstr>Igra 2: Pronađi....</vt:lpstr>
      <vt:lpstr>Igra 3: Koje slovo nedostaje?</vt:lpstr>
      <vt:lpstr> Literatura: </vt:lpstr>
      <vt:lpstr> CD igre: </vt:lpstr>
      <vt:lpstr> Web stranice </vt:lpstr>
      <vt:lpstr>RAZVOJ GRAFOMOTORIKE I VIZUALNE PERCEPCIJE</vt:lpstr>
      <vt:lpstr>Kojom rukom crtati i pisati?</vt:lpstr>
      <vt:lpstr>Vježbe grafomotorike i opažanja</vt:lpstr>
      <vt:lpstr>Pripremne aktivnosti i igre</vt:lpstr>
      <vt:lpstr>Vježbe za poticanje razvoja opažanja i grafomotorike</vt:lpstr>
      <vt:lpstr>PowerPointova prezentacija</vt:lpstr>
      <vt:lpstr>PowerPointova prezentacija</vt:lpstr>
      <vt:lpstr>PRONAĐI RAZLIKE</vt:lpstr>
      <vt:lpstr>PowerPointova prezentacija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ŠKOLU</dc:title>
  <dc:creator>Karlo</dc:creator>
  <cp:lastModifiedBy>OSS</cp:lastModifiedBy>
  <cp:revision>18</cp:revision>
  <dcterms:created xsi:type="dcterms:W3CDTF">2015-04-10T19:19:54Z</dcterms:created>
  <dcterms:modified xsi:type="dcterms:W3CDTF">2018-02-21T11:47:16Z</dcterms:modified>
</cp:coreProperties>
</file>